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sldIdLst>
    <p:sldId id="256" r:id="rId3"/>
    <p:sldId id="257" r:id="rId4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994" y="-5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01" cy="498007"/>
          </a:xfrm>
          <a:prstGeom prst="rect">
            <a:avLst/>
          </a:prstGeom>
        </p:spPr>
        <p:txBody>
          <a:bodyPr vert="horz" lIns="92377" tIns="46188" rIns="92377" bIns="4618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71" y="0"/>
            <a:ext cx="2946301" cy="498007"/>
          </a:xfrm>
          <a:prstGeom prst="rect">
            <a:avLst/>
          </a:prstGeom>
        </p:spPr>
        <p:txBody>
          <a:bodyPr vert="horz" lIns="92377" tIns="46188" rIns="92377" bIns="46188" rtlCol="0"/>
          <a:lstStyle>
            <a:lvl1pPr algn="r">
              <a:defRPr sz="1200"/>
            </a:lvl1pPr>
          </a:lstStyle>
          <a:p>
            <a:fld id="{44559855-3512-4333-B778-A97069A13E6B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77" tIns="46188" rIns="92377" bIns="4618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411" y="4777362"/>
            <a:ext cx="5436856" cy="3910635"/>
          </a:xfrm>
          <a:prstGeom prst="rect">
            <a:avLst/>
          </a:prstGeom>
        </p:spPr>
        <p:txBody>
          <a:bodyPr vert="horz" lIns="92377" tIns="46188" rIns="92377" bIns="4618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220"/>
            <a:ext cx="2946301" cy="498007"/>
          </a:xfrm>
          <a:prstGeom prst="rect">
            <a:avLst/>
          </a:prstGeom>
        </p:spPr>
        <p:txBody>
          <a:bodyPr vert="horz" lIns="92377" tIns="46188" rIns="92377" bIns="4618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71" y="9430220"/>
            <a:ext cx="2946301" cy="498007"/>
          </a:xfrm>
          <a:prstGeom prst="rect">
            <a:avLst/>
          </a:prstGeom>
        </p:spPr>
        <p:txBody>
          <a:bodyPr vert="horz" lIns="92377" tIns="46188" rIns="92377" bIns="46188" rtlCol="0" anchor="b"/>
          <a:lstStyle>
            <a:lvl1pPr algn="r">
              <a:defRPr sz="1200"/>
            </a:lvl1pPr>
          </a:lstStyle>
          <a:p>
            <a:fld id="{1BBE3FC7-B481-438A-8F30-E1FD18071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0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BE3FC7-B481-438A-8F30-E1FD1807167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108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080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25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38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9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5" indent="0" algn="ctr">
              <a:buNone/>
              <a:defRPr sz="2000"/>
            </a:lvl2pPr>
            <a:lvl3pPr marL="914372" indent="0" algn="ctr">
              <a:buNone/>
              <a:defRPr sz="1800"/>
            </a:lvl3pPr>
            <a:lvl4pPr marL="1371557" indent="0" algn="ctr">
              <a:buNone/>
              <a:defRPr sz="1600"/>
            </a:lvl4pPr>
            <a:lvl5pPr marL="1828743" indent="0" algn="ctr">
              <a:buNone/>
              <a:defRPr sz="1600"/>
            </a:lvl5pPr>
            <a:lvl6pPr marL="2285928" indent="0" algn="ctr">
              <a:buNone/>
              <a:defRPr sz="1600"/>
            </a:lvl6pPr>
            <a:lvl7pPr marL="2743114" indent="0" algn="ctr">
              <a:buNone/>
              <a:defRPr sz="1600"/>
            </a:lvl7pPr>
            <a:lvl8pPr marL="3200300" indent="0" algn="ctr">
              <a:buNone/>
              <a:defRPr sz="1600"/>
            </a:lvl8pPr>
            <a:lvl9pPr marL="3657485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3241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691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39"/>
            <a:ext cx="8543925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744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69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4"/>
            <a:ext cx="419070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2" indent="0">
              <a:buNone/>
              <a:defRPr sz="1800" b="1"/>
            </a:lvl3pPr>
            <a:lvl4pPr marL="1371557" indent="0">
              <a:buNone/>
              <a:defRPr sz="1600" b="1"/>
            </a:lvl4pPr>
            <a:lvl5pPr marL="1828743" indent="0">
              <a:buNone/>
              <a:defRPr sz="1600" b="1"/>
            </a:lvl5pPr>
            <a:lvl6pPr marL="2285928" indent="0">
              <a:buNone/>
              <a:defRPr sz="1600" b="1"/>
            </a:lvl6pPr>
            <a:lvl7pPr marL="2743114" indent="0">
              <a:buNone/>
              <a:defRPr sz="1600" b="1"/>
            </a:lvl7pPr>
            <a:lvl8pPr marL="3200300" indent="0">
              <a:buNone/>
              <a:defRPr sz="1600" b="1"/>
            </a:lvl8pPr>
            <a:lvl9pPr marL="365748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4" y="1681164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5" indent="0">
              <a:buNone/>
              <a:defRPr sz="2000" b="1"/>
            </a:lvl2pPr>
            <a:lvl3pPr marL="914372" indent="0">
              <a:buNone/>
              <a:defRPr sz="1800" b="1"/>
            </a:lvl3pPr>
            <a:lvl4pPr marL="1371557" indent="0">
              <a:buNone/>
              <a:defRPr sz="1600" b="1"/>
            </a:lvl4pPr>
            <a:lvl5pPr marL="1828743" indent="0">
              <a:buNone/>
              <a:defRPr sz="1600" b="1"/>
            </a:lvl5pPr>
            <a:lvl6pPr marL="2285928" indent="0">
              <a:buNone/>
              <a:defRPr sz="1600" b="1"/>
            </a:lvl6pPr>
            <a:lvl7pPr marL="2743114" indent="0">
              <a:buNone/>
              <a:defRPr sz="1600" b="1"/>
            </a:lvl7pPr>
            <a:lvl8pPr marL="3200300" indent="0">
              <a:buNone/>
              <a:defRPr sz="1600" b="1"/>
            </a:lvl8pPr>
            <a:lvl9pPr marL="3657485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4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212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7402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416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7" y="457201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7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0"/>
            </a:lvl2pPr>
            <a:lvl3pPr marL="914372" indent="0">
              <a:buNone/>
              <a:defRPr sz="1200"/>
            </a:lvl3pPr>
            <a:lvl4pPr marL="1371557" indent="0">
              <a:buNone/>
              <a:defRPr sz="1000"/>
            </a:lvl4pPr>
            <a:lvl5pPr marL="1828743" indent="0">
              <a:buNone/>
              <a:defRPr sz="1000"/>
            </a:lvl5pPr>
            <a:lvl6pPr marL="2285928" indent="0">
              <a:buNone/>
              <a:defRPr sz="1000"/>
            </a:lvl6pPr>
            <a:lvl7pPr marL="2743114" indent="0">
              <a:buNone/>
              <a:defRPr sz="1000"/>
            </a:lvl7pPr>
            <a:lvl8pPr marL="3200300" indent="0">
              <a:buNone/>
              <a:defRPr sz="1000"/>
            </a:lvl8pPr>
            <a:lvl9pPr marL="365748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212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66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7" y="457201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5" indent="0">
              <a:buNone/>
              <a:defRPr sz="2800"/>
            </a:lvl2pPr>
            <a:lvl3pPr marL="914372" indent="0">
              <a:buNone/>
              <a:defRPr sz="2400"/>
            </a:lvl3pPr>
            <a:lvl4pPr marL="1371557" indent="0">
              <a:buNone/>
              <a:defRPr sz="2000"/>
            </a:lvl4pPr>
            <a:lvl5pPr marL="1828743" indent="0">
              <a:buNone/>
              <a:defRPr sz="2000"/>
            </a:lvl5pPr>
            <a:lvl6pPr marL="2285928" indent="0">
              <a:buNone/>
              <a:defRPr sz="2000"/>
            </a:lvl6pPr>
            <a:lvl7pPr marL="2743114" indent="0">
              <a:buNone/>
              <a:defRPr sz="2000"/>
            </a:lvl7pPr>
            <a:lvl8pPr marL="3200300" indent="0">
              <a:buNone/>
              <a:defRPr sz="2000"/>
            </a:lvl8pPr>
            <a:lvl9pPr marL="3657485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7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5" indent="0">
              <a:buNone/>
              <a:defRPr sz="1400"/>
            </a:lvl2pPr>
            <a:lvl3pPr marL="914372" indent="0">
              <a:buNone/>
              <a:defRPr sz="1200"/>
            </a:lvl3pPr>
            <a:lvl4pPr marL="1371557" indent="0">
              <a:buNone/>
              <a:defRPr sz="1000"/>
            </a:lvl4pPr>
            <a:lvl5pPr marL="1828743" indent="0">
              <a:buNone/>
              <a:defRPr sz="1000"/>
            </a:lvl5pPr>
            <a:lvl6pPr marL="2285928" indent="0">
              <a:buNone/>
              <a:defRPr sz="1000"/>
            </a:lvl6pPr>
            <a:lvl7pPr marL="2743114" indent="0">
              <a:buNone/>
              <a:defRPr sz="1000"/>
            </a:lvl7pPr>
            <a:lvl8pPr marL="3200300" indent="0">
              <a:buNone/>
              <a:defRPr sz="1000"/>
            </a:lvl8pPr>
            <a:lvl9pPr marL="365748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885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847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9" y="365125"/>
            <a:ext cx="6284118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86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267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49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269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584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090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59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85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A1363-0741-4AF0-8EFD-FEA0479720CD}" type="datetimeFigureOut">
              <a:rPr lang="ru-RU" smtClean="0"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BFE7C-FECB-42F6-9A8C-4BF4483658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51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7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4AB9-236E-4A3D-8614-10605BE7451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65C4F-764F-42DA-8D13-248552968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792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3" indent="-228593" algn="l" defTabSz="91437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9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4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9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36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21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7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93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78" indent="-228593" algn="l" defTabSz="9143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5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2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7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43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8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14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00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85" algn="l" defTabSz="9143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Рисунок 47"/>
          <p:cNvPicPr preferRelativeResize="0"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"/>
          <a:stretch/>
        </p:blipFill>
        <p:spPr>
          <a:xfrm>
            <a:off x="0" y="-27383"/>
            <a:ext cx="9906000" cy="6858001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3366375" y="-27383"/>
            <a:ext cx="3314817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5" descr="D:\Трофименко\Буклет БАРС\Картинки\36.png"/>
          <p:cNvPicPr>
            <a:picLocks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689" r="13449"/>
          <a:stretch/>
        </p:blipFill>
        <p:spPr bwMode="auto">
          <a:xfrm>
            <a:off x="3366372" y="-27382"/>
            <a:ext cx="33148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674" y="-27385"/>
            <a:ext cx="2340261" cy="93064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6740063" y="5883936"/>
            <a:ext cx="3036389" cy="785424"/>
            <a:chOff x="3270636" y="1645820"/>
            <a:chExt cx="2242608" cy="940083"/>
          </a:xfrm>
        </p:grpSpPr>
        <p:sp>
          <p:nvSpPr>
            <p:cNvPr id="33" name="Параллелограмм 32"/>
            <p:cNvSpPr/>
            <p:nvPr/>
          </p:nvSpPr>
          <p:spPr>
            <a:xfrm>
              <a:off x="3270636" y="1645820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араллелограмм 33"/>
            <p:cNvSpPr/>
            <p:nvPr/>
          </p:nvSpPr>
          <p:spPr>
            <a:xfrm>
              <a:off x="3270636" y="2272542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араллелограмм 34"/>
            <p:cNvSpPr/>
            <p:nvPr/>
          </p:nvSpPr>
          <p:spPr>
            <a:xfrm>
              <a:off x="3270636" y="1959181"/>
              <a:ext cx="2242608" cy="313361"/>
            </a:xfrm>
            <a:prstGeom prst="parallelogram">
              <a:avLst>
                <a:gd name="adj" fmla="val 0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7259964" y="5911095"/>
            <a:ext cx="192292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В </a:t>
            </a:r>
            <a:r>
              <a:rPr lang="ru-RU" sz="1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РЕЗЕРВЕ </a:t>
            </a:r>
            <a:r>
              <a:rPr lang="ru-RU" sz="1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–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259964" y="6189245"/>
            <a:ext cx="192292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ДОСТОЙНЫЙ ВЫБОР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278551" y="6474666"/>
            <a:ext cx="192292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400" spc="-10" dirty="0" smtClean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ПАТРИОТА </a:t>
            </a:r>
            <a:r>
              <a:rPr lang="ru-RU" sz="1400" spc="-10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РОССИИ!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0" y="-61289"/>
            <a:ext cx="10065568" cy="6855693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endParaRPr lang="ru-RU" sz="140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40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600" smtClean="0">
              <a:solidFill>
                <a:srgbClr val="000000"/>
              </a:solidFill>
              <a:latin typeface="MyriadPro-Regular"/>
            </a:endParaRPr>
          </a:p>
          <a:p>
            <a:pPr lvl="0"/>
            <a:endParaRPr lang="ru-RU" sz="1300" dirty="0" smtClean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03969" y="239299"/>
            <a:ext cx="3072395" cy="1921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/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КТО ТАКОЙ РЕЗЕРВИСТ </a:t>
            </a:r>
          </a:p>
          <a:p>
            <a:pPr lvl="0" algn="ctr"/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И КАК ОН </a:t>
            </a:r>
            <a:r>
              <a:rPr lang="ru-RU" sz="1242" b="1" dirty="0" smtClean="0">
                <a:solidFill>
                  <a:srgbClr val="005CAA"/>
                </a:solidFill>
                <a:latin typeface="MyriadPro-Bold"/>
              </a:rPr>
              <a:t>СЛУЖИТ</a:t>
            </a:r>
          </a:p>
          <a:p>
            <a:pPr lvl="0" algn="ctr"/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indent="361950" algn="just"/>
            <a:r>
              <a:rPr lang="ru-RU" sz="120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Резервист </a:t>
            </a: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 это гражданин, живущий обычной «гражданской» жизнью (работающий, учащийся), периодически участвующий </a:t>
            </a:r>
            <a:r>
              <a:rPr lang="ru-RU" sz="120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сборах.</a:t>
            </a:r>
          </a:p>
          <a:p>
            <a:pPr indent="361950" algn="just"/>
            <a:r>
              <a:rPr lang="ru-RU" sz="120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 </a:t>
            </a: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резервистом на период сборов сохраняется место работы и заработная плата.</a:t>
            </a:r>
          </a:p>
          <a:p>
            <a:pPr lvl="0"/>
            <a:endParaRPr lang="ru-RU" sz="700" b="1" dirty="0">
              <a:solidFill>
                <a:srgbClr val="005CAA"/>
              </a:solidFill>
              <a:latin typeface="MyriadPro-Bold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584848" y="1182162"/>
            <a:ext cx="2828064" cy="4678171"/>
          </a:xfrm>
          <a:prstGeom prst="rect">
            <a:avLst/>
          </a:prstGeom>
        </p:spPr>
        <p:txBody>
          <a:bodyPr wrap="square" lIns="121888" tIns="60944" rIns="121888" bIns="60944">
            <a:spAutoFit/>
          </a:bodyPr>
          <a:lstStyle/>
          <a:p>
            <a:pPr algn="ctr" defTabSz="1285001">
              <a:defRPr/>
            </a:pPr>
            <a:r>
              <a:rPr lang="ru-RU" sz="2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Мобилизационный</a:t>
            </a:r>
            <a:b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</a:br>
            <a: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людской резерв</a:t>
            </a:r>
          </a:p>
          <a:p>
            <a:pPr algn="ctr" defTabSz="1285001">
              <a:defRPr/>
            </a:pPr>
            <a: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(мобильные огневые группы для борьбы с </a:t>
            </a:r>
            <a:r>
              <a:rPr lang="ru-RU" sz="2400" kern="0" dirty="0" err="1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БпЛА</a:t>
            </a:r>
            <a: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 противника </a:t>
            </a:r>
          </a:p>
          <a:p>
            <a:pPr algn="ctr" defTabSz="1285001">
              <a:defRPr/>
            </a:pPr>
            <a: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на территории</a:t>
            </a:r>
          </a:p>
          <a:p>
            <a:pPr algn="ctr" defTabSz="1285001">
              <a:defRPr/>
            </a:pPr>
            <a:r>
              <a:rPr lang="ru-RU" sz="24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Республики Башкортостан)</a:t>
            </a:r>
          </a:p>
          <a:p>
            <a:pPr algn="ctr" defTabSz="1285001">
              <a:defRPr/>
            </a:pPr>
            <a:endParaRPr lang="ru-RU" sz="2400" kern="0" dirty="0" smtClean="0">
              <a:solidFill>
                <a:srgbClr val="C00000"/>
              </a:solidFill>
              <a:effectLst>
                <a:glow rad="127000">
                  <a:prstClr val="white"/>
                </a:glow>
              </a:effectLst>
              <a:latin typeface="Impact" pitchFamily="34" charset="0"/>
            </a:endParaRPr>
          </a:p>
          <a:p>
            <a:pPr algn="ctr" defTabSz="1285001">
              <a:defRPr/>
            </a:pPr>
            <a:endParaRPr lang="ru-RU" sz="3600" kern="0" dirty="0">
              <a:solidFill>
                <a:srgbClr val="C00000"/>
              </a:solidFill>
              <a:effectLst>
                <a:glow rad="127000">
                  <a:prstClr val="white"/>
                </a:glow>
              </a:effectLst>
              <a:latin typeface="Impact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9585" y="2204864"/>
            <a:ext cx="3136779" cy="75405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/>
            <a:endParaRPr lang="ru-RU" sz="300" b="1" i="1" spc="-25" dirty="0" smtClean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algn="ctr"/>
            <a:r>
              <a:rPr lang="ru-RU" sz="1400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Участие </a:t>
            </a:r>
            <a:r>
              <a:rPr lang="ru-RU" sz="140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сборах оплачивается дополнительно к основной заработной плате! </a:t>
            </a:r>
            <a:endParaRPr lang="ru-RU" sz="1400" b="1" i="1" spc="-25" dirty="0" smtClean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algn="ctr"/>
            <a:endParaRPr lang="ru-RU" sz="300" b="1" i="1" spc="-25" dirty="0" smtClean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727437" y="260648"/>
            <a:ext cx="3050099" cy="12683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КАК ПРОХОДЯТ </a:t>
            </a:r>
            <a:r>
              <a:rPr lang="ru-RU" sz="1242" b="1" dirty="0" smtClean="0">
                <a:solidFill>
                  <a:srgbClr val="005CAA"/>
                </a:solidFill>
                <a:latin typeface="MyriadPro-Bold"/>
              </a:rPr>
              <a:t>СБОРЫ</a:t>
            </a:r>
          </a:p>
          <a:p>
            <a:pPr algn="ctr"/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indent="271463" algn="just"/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Продолжительность смены – </a:t>
            </a:r>
            <a:r>
              <a:rPr lang="ru-RU" sz="115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2 месяца</a:t>
            </a:r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, </a:t>
            </a:r>
            <a:r>
              <a:rPr lang="ru-RU" sz="115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из </a:t>
            </a:r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них </a:t>
            </a:r>
            <a:r>
              <a:rPr lang="ru-RU" sz="115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15 дней </a:t>
            </a:r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 подготовка </a:t>
            </a:r>
            <a:b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 войсковых полигонах, </a:t>
            </a:r>
            <a:r>
              <a:rPr lang="ru-RU" sz="115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45 дней </a:t>
            </a:r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– непосредственная охрана предприятий </a:t>
            </a:r>
            <a:r>
              <a:rPr lang="ru-RU" sz="115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/>
            </a:r>
            <a:br>
              <a:rPr lang="ru-RU" sz="115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15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 </a:t>
            </a:r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заводов.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54083" y="3176247"/>
            <a:ext cx="3081690" cy="19608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ctr"/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ЧЕМ ПРЕДСТОИТ ЗАНИМАТЬСЯ</a:t>
            </a:r>
            <a:r>
              <a:rPr lang="ru-RU" sz="1242" b="1" dirty="0" smtClean="0">
                <a:solidFill>
                  <a:srgbClr val="005CAA"/>
                </a:solidFill>
                <a:latin typeface="MyriadPro-Bold"/>
              </a:rPr>
              <a:t>?</a:t>
            </a:r>
          </a:p>
          <a:p>
            <a:pPr lvl="0" algn="ctr"/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lvl="0"/>
            <a:endParaRPr lang="ru-RU" sz="100" b="1" dirty="0">
              <a:solidFill>
                <a:srgbClr val="005CAA"/>
              </a:solidFill>
              <a:latin typeface="MyriadPro-Bold"/>
            </a:endParaRPr>
          </a:p>
          <a:p>
            <a:pPr indent="361950" algn="just"/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период </a:t>
            </a:r>
            <a:r>
              <a:rPr lang="ru-RU" sz="120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специальных сборов </a:t>
            </a: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резервисты участвуют в охране предприятий </a:t>
            </a:r>
            <a:r>
              <a:rPr lang="ru-RU" sz="120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и </a:t>
            </a: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заводов от воздействия беспилотных летательных аппаратов </a:t>
            </a:r>
            <a:r>
              <a:rPr lang="ru-RU" sz="120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противника </a:t>
            </a:r>
            <a:r>
              <a:rPr lang="ru-RU" sz="120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на </a:t>
            </a:r>
            <a:r>
              <a:rPr lang="ru-RU" sz="120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территории  </a:t>
            </a:r>
            <a:r>
              <a:rPr lang="ru-RU" sz="120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Республики Башкортостан.</a:t>
            </a:r>
          </a:p>
          <a:p>
            <a:pPr indent="361950" algn="just"/>
            <a:endParaRPr lang="ru-RU" sz="1200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endParaRPr lang="ru-RU" sz="1300" b="1" i="1" spc="-30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lvl="0"/>
            <a:endParaRPr lang="ru-RU" sz="700" dirty="0">
              <a:solidFill>
                <a:srgbClr val="000000"/>
              </a:solidFill>
              <a:latin typeface="MyriadPro-Regular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27437" y="1579930"/>
            <a:ext cx="3078747" cy="1731414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1" b="14292"/>
          <a:stretch/>
        </p:blipFill>
        <p:spPr>
          <a:xfrm>
            <a:off x="6747246" y="3955044"/>
            <a:ext cx="3059236" cy="1803574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130270" y="4797152"/>
            <a:ext cx="3136584" cy="7386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/>
            <a:endParaRPr lang="ru-RU" sz="300" b="1" i="1" spc="-25" dirty="0" smtClean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algn="ctr"/>
            <a:r>
              <a:rPr lang="ru-RU" sz="1400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Подготовка </a:t>
            </a:r>
            <a:r>
              <a:rPr lang="ru-RU" sz="140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осуществляется </a:t>
            </a:r>
            <a:r>
              <a:rPr lang="ru-RU" sz="1400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инструкторами, </a:t>
            </a:r>
            <a:r>
              <a:rPr lang="ru-RU" sz="140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/>
            </a:r>
            <a:br>
              <a:rPr lang="ru-RU" sz="140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400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имеющими боевой </a:t>
            </a:r>
            <a:r>
              <a:rPr lang="ru-RU" sz="1400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опыт</a:t>
            </a:r>
          </a:p>
          <a:p>
            <a:pPr algn="ctr"/>
            <a:endParaRPr lang="ru-RU" sz="300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15689" y="3356992"/>
            <a:ext cx="3081673" cy="530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361950" algn="ctr"/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Резервист обеспечивается вооружением, обмундированием </a:t>
            </a:r>
            <a:r>
              <a:rPr lang="ru-RU" sz="1150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и средствами </a:t>
            </a:r>
            <a:r>
              <a:rPr lang="ru-RU" sz="1150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защиты.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1185516" y="5670872"/>
            <a:ext cx="5424999" cy="1046408"/>
          </a:xfrm>
          <a:prstGeom prst="rect">
            <a:avLst/>
          </a:prstGeom>
        </p:spPr>
        <p:txBody>
          <a:bodyPr wrap="square" lIns="121888" tIns="60944" rIns="121888" bIns="60944">
            <a:spAutoFit/>
          </a:bodyPr>
          <a:lstStyle/>
          <a:p>
            <a:pPr algn="ctr" defTabSz="1285001">
              <a:defRPr/>
            </a:pP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Вступая </a:t>
            </a:r>
            <a:r>
              <a:rPr lang="ru-RU" sz="20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в </a:t>
            </a:r>
            <a:r>
              <a:rPr lang="ru-RU" sz="20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резерв, ты </a:t>
            </a:r>
            <a:r>
              <a:rPr lang="ru-RU" sz="2000" kern="0" dirty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будешь заниматься делом для настоящих </a:t>
            </a:r>
            <a:r>
              <a:rPr lang="ru-RU" sz="2000" kern="0" dirty="0" smtClean="0">
                <a:solidFill>
                  <a:srgbClr val="C00000"/>
                </a:solidFill>
                <a:effectLst>
                  <a:glow rad="127000">
                    <a:prstClr val="white"/>
                  </a:glow>
                </a:effectLst>
                <a:latin typeface="Impact" pitchFamily="34" charset="0"/>
              </a:rPr>
              <a:t>мужчин и принесешь реальную пользу региону!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969" y="5699064"/>
            <a:ext cx="1079086" cy="1085182"/>
          </a:xfrm>
          <a:prstGeom prst="rect">
            <a:avLst/>
          </a:prstGeom>
          <a:effectLst>
            <a:glow rad="101600">
              <a:srgbClr val="A5A5A5">
                <a:satMod val="175000"/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217383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Рисунок 59"/>
          <p:cNvPicPr preferRelativeResize="0"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"/>
          <a:stretch/>
        </p:blipFill>
        <p:spPr>
          <a:xfrm>
            <a:off x="33368" y="116632"/>
            <a:ext cx="9839264" cy="6751638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15" y="5296574"/>
            <a:ext cx="1704762" cy="640577"/>
          </a:xfrm>
          <a:prstGeom prst="rect">
            <a:avLst/>
          </a:prstGeom>
        </p:spPr>
      </p:pic>
      <p:pic>
        <p:nvPicPr>
          <p:cNvPr id="72" name="Рисунок 7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4" y="5593274"/>
            <a:ext cx="876051" cy="11276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890" y="106916"/>
            <a:ext cx="10124686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1159" dirty="0">
              <a:solidFill>
                <a:srgbClr val="000000"/>
              </a:solidFill>
              <a:latin typeface="MyriadPro-Regular"/>
            </a:endParaRPr>
          </a:p>
          <a:p>
            <a:endParaRPr lang="ru-RU" sz="1159" dirty="0">
              <a:solidFill>
                <a:srgbClr val="000000"/>
              </a:solidFill>
              <a:latin typeface="MyriadPro-Regular"/>
            </a:endParaRPr>
          </a:p>
          <a:p>
            <a:endParaRPr lang="ru-RU" sz="1325" dirty="0">
              <a:solidFill>
                <a:srgbClr val="000000"/>
              </a:solidFill>
              <a:latin typeface="MyriadPro-Regular"/>
            </a:endParaRPr>
          </a:p>
          <a:p>
            <a:endParaRPr lang="ru-RU" sz="1077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54209" y="238528"/>
            <a:ext cx="2814669" cy="4822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ПРЕБЫВАНИЕ В РЕЗЕРВЕ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 smtClean="0">
                <a:solidFill>
                  <a:srgbClr val="E4000F"/>
                </a:solidFill>
                <a:latin typeface="MyriadPro-Bold"/>
              </a:rPr>
              <a:t>ПРЕДУСМАТРИВАЕТ</a:t>
            </a:r>
          </a:p>
          <a:p>
            <a:pPr>
              <a:lnSpc>
                <a:spcPct val="98000"/>
              </a:lnSpc>
            </a:pPr>
            <a:endParaRPr lang="ru-RU" sz="700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  <a:spcAft>
                <a:spcPts val="331"/>
              </a:spcAft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предназначение на воинскую должность;</a:t>
            </a:r>
          </a:p>
          <a:p>
            <a:pPr>
              <a:lnSpc>
                <a:spcPct val="98000"/>
              </a:lnSpc>
              <a:spcAft>
                <a:spcPts val="331"/>
              </a:spcAft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присвоение воинского звания;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прохождение 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военных, специальных сборов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(тренировочных занятий) </a:t>
            </a:r>
            <a:endParaRPr lang="ru-RU" sz="1077" b="1" i="1" spc="-25" dirty="0" smtClean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без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отрыва 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от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основного места работы;</a:t>
            </a:r>
          </a:p>
          <a:p>
            <a:pPr>
              <a:lnSpc>
                <a:spcPct val="98000"/>
              </a:lnSpc>
            </a:pPr>
            <a:endParaRPr lang="en-US" sz="828" b="1" spc="-25" dirty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endParaRPr lang="ru-RU" sz="500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algn="ctr">
              <a:lnSpc>
                <a:spcPct val="98000"/>
              </a:lnSpc>
            </a:pPr>
            <a:r>
              <a:rPr lang="ru-RU" sz="1242" b="1" dirty="0" smtClean="0">
                <a:solidFill>
                  <a:srgbClr val="005CAA"/>
                </a:solidFill>
                <a:latin typeface="MyriadPro-Bold"/>
              </a:rPr>
              <a:t>ДЕНЕЖНОЕ </a:t>
            </a: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СОДЕРЖАНИЕ</a:t>
            </a:r>
          </a:p>
          <a:p>
            <a:pPr algn="ctr"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ЗА ПРЕБЫВАНИЕ В РЕЗЕРВЕ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12 % от окладов по воинской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должности и воинскому званию ежемесячно (кроме периодов участия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</a:t>
            </a:r>
            <a:r>
              <a:rPr lang="ru-RU" sz="1077" b="1" i="1" spc="-25" dirty="0" err="1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сборовых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 мероприятиях):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967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460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руб.;</a:t>
            </a:r>
            <a:endParaRPr lang="ru-RU" sz="1077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758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5043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833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7316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  <a:p>
            <a:pPr>
              <a:lnSpc>
                <a:spcPct val="98000"/>
              </a:lnSpc>
            </a:pPr>
            <a:endParaRPr lang="ru-RU" sz="828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ЗА УЧАСТИЕ </a:t>
            </a: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В ВОЕННЫХ СБОРАХ</a:t>
            </a:r>
          </a:p>
          <a:p>
            <a:pPr>
              <a:lnSpc>
                <a:spcPct val="98000"/>
              </a:lnSpc>
            </a:pPr>
            <a:r>
              <a:rPr lang="ru-RU" sz="1159" i="1" spc="-25" dirty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(в зависимости от воинской должности)</a:t>
            </a:r>
            <a:r>
              <a:rPr lang="ru-RU" sz="1159" b="1" i="1" spc="-25" dirty="0">
                <a:ln w="5080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рядовой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24 720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28 839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руб.;</a:t>
            </a:r>
            <a:endParaRPr lang="ru-RU" sz="1077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сержант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31314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40022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;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офицер –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48609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1242" b="1" i="1" spc="-25" dirty="0" smtClean="0">
                <a:ln w="50800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60967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руб.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732603" y="238528"/>
            <a:ext cx="2809961" cy="60870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ЛЬГОТЫ И КОМПЕНСАЦИИ</a:t>
            </a:r>
          </a:p>
          <a:p>
            <a:pPr algn="ctr"/>
            <a:endParaRPr lang="ru-RU" sz="828" b="1" dirty="0">
              <a:solidFill>
                <a:srgbClr val="005CAA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СОХРАНЯЕТСЯ</a:t>
            </a:r>
          </a:p>
          <a:p>
            <a:pPr>
              <a:lnSpc>
                <a:spcPct val="98000"/>
              </a:lnSpc>
            </a:pP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рабочее место и средняя заработная плата на период привлечения к </a:t>
            </a:r>
            <a:r>
              <a:rPr lang="ru-RU" sz="1077" b="1" i="1" spc="-25" dirty="0" smtClean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военным, специальным </a:t>
            </a:r>
            <a:r>
              <a:rPr lang="ru-RU" sz="1077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сборам (тренировочным занятиям)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ПРОДОВОЛЬСТВЕННОЕ ОБЕСПЕЧЕНИЕ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трехразовое питание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месту и исполнения 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обязанностей военной службы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ВЕЩЕВОЕ ОБЕСПЕЧЕНИЕ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обеспечение обмундированием на весь период 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пребывания в резерве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МЕДИЦИНСКОЕ ОБЕСПЕЧЕНИЕ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бесплатное обследование, лечение, обеспечение лекарствами в период </a:t>
            </a:r>
            <a:r>
              <a:rPr lang="ru-RU" sz="1159" b="1" i="1" spc="-25" dirty="0" err="1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сборовых</a:t>
            </a: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мероприятий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ОБЯЗАТЕЛЬНОЕ </a:t>
            </a: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ГОСУДАРСТВЕННОЕ СТРАХОВАНИЕ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жизни и здоровья за счет средств федерального бюджета при исполнении обязанностей военной службы</a:t>
            </a:r>
          </a:p>
          <a:p>
            <a:pPr>
              <a:lnSpc>
                <a:spcPct val="98000"/>
              </a:lnSpc>
            </a:pPr>
            <a:endParaRPr lang="ru-RU" sz="828" b="1" i="1" spc="-25" dirty="0">
              <a:ln w="50800"/>
              <a:solidFill>
                <a:srgbClr val="E7E6E6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ПРОЕЗД РАЗЛИЧНЫМИ </a:t>
            </a:r>
          </a:p>
          <a:p>
            <a:pPr>
              <a:lnSpc>
                <a:spcPct val="98000"/>
              </a:lnSpc>
            </a:pPr>
            <a:r>
              <a:rPr lang="ru-RU" sz="1159" b="1" dirty="0">
                <a:solidFill>
                  <a:srgbClr val="E4000F"/>
                </a:solidFill>
                <a:latin typeface="MyriadPro-Bold"/>
              </a:rPr>
              <a:t>ВИДАМИ ТРАНСПОРТА</a:t>
            </a:r>
          </a:p>
          <a:p>
            <a:pPr>
              <a:lnSpc>
                <a:spcPct val="98000"/>
              </a:lnSpc>
            </a:pPr>
            <a:r>
              <a:rPr lang="ru-RU" sz="1159" b="1" i="1" spc="-25" dirty="0">
                <a:ln w="50800"/>
                <a:solidFill>
                  <a:srgbClr val="E7E6E6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бесплатный проезд к месту проведения военных сборов и обратно</a:t>
            </a:r>
          </a:p>
          <a:p>
            <a:pPr>
              <a:lnSpc>
                <a:spcPct val="98000"/>
              </a:lnSpc>
            </a:pPr>
            <a:endParaRPr lang="ru-RU" sz="828" b="1" dirty="0">
              <a:solidFill>
                <a:srgbClr val="E4000F"/>
              </a:solidFill>
              <a:latin typeface="MyriadPro-Bold"/>
            </a:endParaRPr>
          </a:p>
        </p:txBody>
      </p:sp>
      <p:pic>
        <p:nvPicPr>
          <p:cNvPr id="42" name="Рисунок 41"/>
          <p:cNvPicPr>
            <a:picLocks/>
          </p:cNvPicPr>
          <p:nvPr/>
        </p:nvPicPr>
        <p:blipFill rotWithShape="1">
          <a:blip r:embed="rId5"/>
          <a:srcRect l="9017" r="10695" b="7077"/>
          <a:stretch/>
        </p:blipFill>
        <p:spPr>
          <a:xfrm>
            <a:off x="3351267" y="57953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2189" y="3163935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5" name="Рисунок 54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3352189" y="235103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7" name="Рисунок 56"/>
          <p:cNvPicPr>
            <a:picLocks/>
          </p:cNvPicPr>
          <p:nvPr/>
        </p:nvPicPr>
        <p:blipFill>
          <a:blip r:embed="rId8"/>
          <a:stretch>
            <a:fillRect/>
          </a:stretch>
        </p:blipFill>
        <p:spPr>
          <a:xfrm>
            <a:off x="3352188" y="5144871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9" name="Рисунок 58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3352189" y="1360416"/>
            <a:ext cx="358499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69" name="TextBox 68"/>
          <p:cNvSpPr txBox="1"/>
          <p:nvPr/>
        </p:nvSpPr>
        <p:spPr>
          <a:xfrm>
            <a:off x="6405539" y="5895256"/>
            <a:ext cx="3551184" cy="9177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988" spc="-8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ПРЕБЫВАНИЕ В РЕЗЕРВЕ – </a:t>
            </a:r>
          </a:p>
          <a:p>
            <a:pPr algn="ctr"/>
            <a:r>
              <a:rPr lang="ru-RU" sz="1988" spc="-8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ДОСТОЙНЫЙ ВЫБОР </a:t>
            </a:r>
          </a:p>
          <a:p>
            <a:pPr algn="ctr"/>
            <a:r>
              <a:rPr lang="ru-RU" sz="1988" spc="-8" dirty="0">
                <a:ln w="3175">
                  <a:gradFill>
                    <a:gsLst>
                      <a:gs pos="0">
                        <a:srgbClr val="374F63">
                          <a:lumMod val="41000"/>
                          <a:lumOff val="59000"/>
                        </a:srgbClr>
                      </a:gs>
                      <a:gs pos="100000">
                        <a:srgbClr val="374F63">
                          <a:lumMod val="29000"/>
                        </a:srgbClr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0">
                      <a:prstClr val="white">
                        <a:lumMod val="85000"/>
                      </a:prstClr>
                    </a:gs>
                    <a:gs pos="50000">
                      <a:prstClr val="white">
                        <a:lumMod val="95000"/>
                      </a:prstClr>
                    </a:gs>
                    <a:gs pos="100000">
                      <a:prstClr val="white"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latin typeface="Impact" panose="020B0806030902050204" pitchFamily="34" charset="0"/>
                <a:cs typeface="Arial" pitchFamily="34" charset="0"/>
              </a:rPr>
              <a:t>ПАТРИОТА РОССИИ!</a:t>
            </a:r>
          </a:p>
        </p:txBody>
      </p:sp>
      <p:pic>
        <p:nvPicPr>
          <p:cNvPr id="1026" name="Picture 2" descr="https://inteligencialimite.org/wp-content/uploads/2023/01/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0" y="582260"/>
            <a:ext cx="369718" cy="369718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1" t="55282" r="4096" b="1"/>
          <a:stretch/>
        </p:blipFill>
        <p:spPr>
          <a:xfrm>
            <a:off x="63490" y="3935305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2" name="Рисунок 11"/>
          <p:cNvPicPr>
            <a:picLocks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1385" r="85466" b="76196"/>
          <a:stretch/>
        </p:blipFill>
        <p:spPr>
          <a:xfrm>
            <a:off x="3352189" y="3978719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1036" name="Picture 12" descr="https://fmdent-kids.ru/wp-content/uploads/2022/12/i-_6_.png"/>
          <p:cNvPicPr>
            <a:picLocks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0" y="2420888"/>
            <a:ext cx="357791" cy="357791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609184" y="248798"/>
            <a:ext cx="3237787" cy="310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ПЯТЬ ШАГОВ </a:t>
            </a:r>
          </a:p>
          <a:p>
            <a:pPr algn="ctr">
              <a:lnSpc>
                <a:spcPct val="98000"/>
              </a:lnSpc>
            </a:pPr>
            <a:r>
              <a:rPr lang="ru-RU" sz="1242" b="1" dirty="0">
                <a:solidFill>
                  <a:srgbClr val="005CAA"/>
                </a:solidFill>
                <a:latin typeface="MyriadPro-Bold"/>
              </a:rPr>
              <a:t>К ПОСТУПЛЕНИЮ В РЕЗЕРВ</a:t>
            </a:r>
          </a:p>
          <a:p>
            <a:pPr algn="ctr">
              <a:lnSpc>
                <a:spcPct val="98000"/>
              </a:lnSpc>
            </a:pPr>
            <a:endParaRPr lang="ru-RU" sz="1000" b="1" dirty="0">
              <a:solidFill>
                <a:srgbClr val="005CAA"/>
              </a:solidFill>
              <a:latin typeface="MyriadPro-Bold"/>
            </a:endParaRPr>
          </a:p>
          <a:p>
            <a:pPr marL="273050" indent="-273050">
              <a:lnSpc>
                <a:spcPct val="98000"/>
              </a:lnSpc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Подать заявление в военный комиссариат по месту жительства (регистрации) о поступлении в резерв.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Собрать и представить минимальный комплект документов. </a:t>
            </a:r>
            <a:endParaRPr lang="ru-RU" sz="12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Пройти мероприятия отбора через военный комиссариат по месту жительства.</a:t>
            </a: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Прохождение аттестационной комиссии в воинской части-формирователе.</a:t>
            </a:r>
            <a:endParaRPr lang="ru-RU" sz="1200" b="1" i="1" spc="-30" dirty="0">
              <a:ln w="50800"/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Courier New" panose="02070309020205020404" pitchFamily="49" charset="0"/>
            </a:endParaRPr>
          </a:p>
          <a:p>
            <a:pPr marL="273050" indent="-273050">
              <a:lnSpc>
                <a:spcPct val="98000"/>
              </a:lnSpc>
              <a:spcBef>
                <a:spcPts val="300"/>
              </a:spcBef>
              <a:buClr>
                <a:srgbClr val="C00000"/>
              </a:buClr>
              <a:buSzPct val="120000"/>
              <a:buFont typeface="+mj-lt"/>
              <a:buAutoNum type="romanUcPeriod"/>
              <a:tabLst>
                <a:tab pos="447675" algn="l"/>
              </a:tabLst>
            </a:pP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Заключить контракт о пребывании </a:t>
            </a:r>
            <a:b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</a:br>
            <a:r>
              <a:rPr lang="ru-RU" sz="1200" b="1" i="1" spc="-30" dirty="0" smtClean="0">
                <a:ln w="50800"/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Courier New" panose="02070309020205020404" pitchFamily="49" charset="0"/>
              </a:rPr>
              <a:t>в резерве.</a:t>
            </a:r>
            <a:endParaRPr lang="ru-RU" sz="1200" dirty="0">
              <a:solidFill>
                <a:srgbClr val="000000"/>
              </a:solidFill>
              <a:latin typeface="MyriadPro-Regular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0472" y="5252655"/>
            <a:ext cx="2963205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extrusionH="57150">
              <a:bevelT w="12700" h="6350" prst="coolSlant"/>
            </a:sp3d>
          </a:bodyPr>
          <a:lstStyle/>
          <a:p>
            <a:pPr algn="ctr"/>
            <a:r>
              <a:rPr lang="ru-RU" sz="1200" dirty="0" smtClean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cs typeface="Arial" pitchFamily="34" charset="0"/>
              </a:rPr>
              <a:t>МОБИЛЬНЫЕ ОГНЕВЫЕ ГРУППЫ</a:t>
            </a:r>
          </a:p>
          <a:p>
            <a:pPr algn="ctr"/>
            <a:r>
              <a:rPr lang="ru-RU" sz="1200" dirty="0" smtClean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cs typeface="Arial" pitchFamily="34" charset="0"/>
              </a:rPr>
              <a:t>на объектах </a:t>
            </a:r>
          </a:p>
          <a:p>
            <a:pPr algn="ctr"/>
            <a:r>
              <a:rPr lang="ru-RU" sz="1200" dirty="0" smtClean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cs typeface="Arial" pitchFamily="34" charset="0"/>
              </a:rPr>
              <a:t>топливно-энергетического комплекса </a:t>
            </a:r>
          </a:p>
          <a:p>
            <a:pPr algn="ctr"/>
            <a:r>
              <a:rPr lang="ru-RU" sz="1200" dirty="0" smtClean="0">
                <a:ln w="3175"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68000"/>
                    </a:prstClr>
                  </a:outerShdw>
                </a:effectLst>
                <a:cs typeface="Arial" pitchFamily="34" charset="0"/>
              </a:rPr>
              <a:t>на территории Республики Башкортостан  </a:t>
            </a:r>
          </a:p>
          <a:p>
            <a:pPr algn="ctr"/>
            <a:endParaRPr lang="ru-RU" sz="1600" dirty="0">
              <a:ln w="3175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68000"/>
                  </a:prstClr>
                </a:outerShdw>
              </a:effectLst>
              <a:cs typeface="Arial" pitchFamily="34" charset="0"/>
            </a:endParaRPr>
          </a:p>
          <a:p>
            <a:pPr algn="ctr"/>
            <a:endParaRPr lang="ru-RU" sz="1600" dirty="0" smtClean="0">
              <a:ln w="3175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68000"/>
                  </a:prstClr>
                </a:outerShdw>
              </a:effectLst>
              <a:cs typeface="Arial" pitchFamily="34" charset="0"/>
            </a:endParaRPr>
          </a:p>
          <a:p>
            <a:pPr algn="ctr"/>
            <a:endParaRPr lang="ru-RU" sz="1600" dirty="0">
              <a:ln w="3175"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68000"/>
                  </a:prstClr>
                </a:outerShdw>
              </a:effectLst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5" r="2387"/>
          <a:stretch/>
        </p:blipFill>
        <p:spPr>
          <a:xfrm>
            <a:off x="6688363" y="3584160"/>
            <a:ext cx="3038469" cy="222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8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408</Words>
  <Application>Microsoft Office PowerPoint</Application>
  <PresentationFormat>Лист A4 (210x297 мм)</PresentationFormat>
  <Paragraphs>97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Тема Office</vt:lpstr>
      <vt:lpstr>1_Тема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Дума Дмитрий Владимирович</dc:creator>
  <cp:lastModifiedBy>arm5</cp:lastModifiedBy>
  <cp:revision>172</cp:revision>
  <cp:lastPrinted>2026-02-06T07:13:55Z</cp:lastPrinted>
  <dcterms:created xsi:type="dcterms:W3CDTF">2025-05-04T10:26:30Z</dcterms:created>
  <dcterms:modified xsi:type="dcterms:W3CDTF">2026-02-13T09:10:10Z</dcterms:modified>
</cp:coreProperties>
</file>